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173" r:id="rId1"/>
  </p:sldMasterIdLst>
  <p:notesMasterIdLst>
    <p:notesMasterId r:id="rId14"/>
  </p:notesMasterIdLst>
  <p:sldIdLst>
    <p:sldId id="256" r:id="rId2"/>
    <p:sldId id="257" r:id="rId3"/>
    <p:sldId id="259" r:id="rId4"/>
    <p:sldId id="270" r:id="rId5"/>
    <p:sldId id="272" r:id="rId6"/>
    <p:sldId id="271" r:id="rId7"/>
    <p:sldId id="262" r:id="rId8"/>
    <p:sldId id="265" r:id="rId9"/>
    <p:sldId id="266" r:id="rId10"/>
    <p:sldId id="267" r:id="rId11"/>
    <p:sldId id="261" r:id="rId12"/>
    <p:sldId id="273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Kanit Light" panose="020B0604020202020204" charset="-34"/>
      <p:regular r:id="rId20"/>
    </p:embeddedFont>
    <p:embeddedFont>
      <p:font typeface="Martel Sans" panose="020B0604020202020204" charset="0"/>
      <p:regular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1B585-6C8F-4775-B03B-6B79A581ACC6}" v="39" dt="2025-08-20T05:17:03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4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27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85F2-B5AD-0925-3C5F-2AC25B158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E5B0C-E463-9B46-29ED-0E3423BD0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39EB0-CD19-E73E-B824-55D7E0DE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25E2A-7B96-23CA-705D-B7872ADD7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1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BD70-62E5-BC07-AC3A-0988D9A2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AD40D-3633-18EB-9819-A7FFF376B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C6A0E-3B38-101A-5BF6-E1625760A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B373F-6C8C-0F4A-6EA5-9A2C5CF5E2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99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1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2731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361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5051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95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595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193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675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429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66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898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83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433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0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576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297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697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495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148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26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181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  <p:sldLayoutId id="2147484191" r:id="rId18"/>
    <p:sldLayoutId id="2147484193" r:id="rId19"/>
    <p:sldLayoutId id="2147484195" r:id="rId20"/>
    <p:sldLayoutId id="2147484196" r:id="rId21"/>
    <p:sldLayoutId id="2147484198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pm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137880"/>
            <a:ext cx="130428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437066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Artificial Neural Networks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2948107" y="5730954"/>
            <a:ext cx="87341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Unlocking the Power of Machine Intelligence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66380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Exploring the architecture, mechanisms, and applications of ANNs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BF0B-68C7-FD16-2F49-A3DD36AE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22270CC-F2DD-9AAC-CFEC-B1898D2FD2DE}"/>
              </a:ext>
            </a:extLst>
          </p:cNvPr>
          <p:cNvSpPr/>
          <p:nvPr/>
        </p:nvSpPr>
        <p:spPr>
          <a:xfrm>
            <a:off x="674608" y="749141"/>
            <a:ext cx="7794784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 &amp; The Future of ANNs</a:t>
            </a:r>
            <a:endParaRPr lang="en-US" sz="3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E498504-6800-5485-4095-049D22BC5AC0}"/>
              </a:ext>
            </a:extLst>
          </p:cNvPr>
          <p:cNvSpPr/>
          <p:nvPr/>
        </p:nvSpPr>
        <p:spPr>
          <a:xfrm>
            <a:off x="963692" y="2459950"/>
            <a:ext cx="750570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"Artificial neural networks are not just a technology; they are a paradigm shift in how we approach problem-solving and intelligence."</a:t>
            </a:r>
            <a:endParaRPr lang="en-US" sz="15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70FF75C-F104-8AA7-0C55-3AD6A59CDF90}"/>
              </a:ext>
            </a:extLst>
          </p:cNvPr>
          <p:cNvSpPr/>
          <p:nvPr/>
        </p:nvSpPr>
        <p:spPr>
          <a:xfrm>
            <a:off x="674608" y="2243138"/>
            <a:ext cx="22860" cy="1050369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9A868D9-8D9D-C3D1-9B09-15DE17A6C893}"/>
              </a:ext>
            </a:extLst>
          </p:cNvPr>
          <p:cNvSpPr/>
          <p:nvPr/>
        </p:nvSpPr>
        <p:spPr>
          <a:xfrm>
            <a:off x="674608" y="3582591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Takeaways: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CBA719D-B29E-1A68-0CD3-09455EFAC435}"/>
              </a:ext>
            </a:extLst>
          </p:cNvPr>
          <p:cNvSpPr/>
          <p:nvPr/>
        </p:nvSpPr>
        <p:spPr>
          <a:xfrm>
            <a:off x="674608" y="4172902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ANNs are inspired by the brain, capable of learning complex patterns.</a:t>
            </a:r>
            <a:endParaRPr lang="en-US" sz="1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F98B6B5-35D3-0255-3E1A-C3CD276B8CDD}"/>
              </a:ext>
            </a:extLst>
          </p:cNvPr>
          <p:cNvSpPr/>
          <p:nvPr/>
        </p:nvSpPr>
        <p:spPr>
          <a:xfrm>
            <a:off x="674608" y="4548664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Composed of layers (input, hidden, output) processing data through forward propagation and backpropagation.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F8079A2-1340-1FF9-9DCA-DA4054391905}"/>
              </a:ext>
            </a:extLst>
          </p:cNvPr>
          <p:cNvSpPr/>
          <p:nvPr/>
        </p:nvSpPr>
        <p:spPr>
          <a:xfrm>
            <a:off x="674608" y="523279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Underpin a vast array of modern AI applications from vision to language.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610BD2B-67D1-AD04-071C-E2DAC77537F2}"/>
              </a:ext>
            </a:extLst>
          </p:cNvPr>
          <p:cNvSpPr/>
          <p:nvPr/>
        </p:nvSpPr>
        <p:spPr>
          <a:xfrm>
            <a:off x="674608" y="5830253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Future: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A42C0CA-BD58-EB9F-A05A-A406985D2A2A}"/>
              </a:ext>
            </a:extLst>
          </p:cNvPr>
          <p:cNvSpPr/>
          <p:nvPr/>
        </p:nvSpPr>
        <p:spPr>
          <a:xfrm>
            <a:off x="674608" y="6420564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Continuous advancements in efficiency, scale, and interpretability.</a:t>
            </a:r>
            <a:endParaRPr lang="en-US" sz="15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EE9D078-E4BB-2846-4302-6954018369ED}"/>
              </a:ext>
            </a:extLst>
          </p:cNvPr>
          <p:cNvSpPr/>
          <p:nvPr/>
        </p:nvSpPr>
        <p:spPr>
          <a:xfrm>
            <a:off x="674608" y="6796326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Integration into nearly every aspect of daily life and industry.</a:t>
            </a:r>
            <a:endParaRPr lang="en-US" sz="15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A1D57E7-86AB-E985-5656-58214096B13D}"/>
              </a:ext>
            </a:extLst>
          </p:cNvPr>
          <p:cNvSpPr/>
          <p:nvPr/>
        </p:nvSpPr>
        <p:spPr>
          <a:xfrm>
            <a:off x="674608" y="717208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Pushing boundaries towards more general and human-like AI.</a:t>
            </a:r>
            <a:endParaRPr lang="en-US" sz="1500" dirty="0"/>
          </a:p>
        </p:txBody>
      </p:sp>
      <p:pic>
        <p:nvPicPr>
          <p:cNvPr id="17" name="Picture 16" descr="A screen shot of a number&#10;&#10;AI-generated content may be incorrect.">
            <a:extLst>
              <a:ext uri="{FF2B5EF4-FFF2-40B4-BE49-F238E27FC236}">
                <a16:creationId xmlns:a16="http://schemas.microsoft.com/office/drawing/2014/main" id="{63DEAF1B-2022-BEED-699D-E8FECDFB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3" y="58341"/>
            <a:ext cx="14204463" cy="8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7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ANNs Learn: The Core Mechanisms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ANNs learn by adjusting internal weights and biases through iterative processes.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01936"/>
            <a:ext cx="4612243" cy="453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0183" y="17689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Forward Propagation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10183" y="2014061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Inputs pass through the network layers, activating neurons and producing an output.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78" y="1201936"/>
            <a:ext cx="4612243" cy="453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22426" y="17689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Activation Functions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5122426" y="2014061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Introduce non-linearity, allowing the network to learn complex patterns (e.g., ReLU, Sigmoid, Softmax).</a:t>
            </a:r>
            <a:endParaRPr lang="en-US" sz="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322" y="1201936"/>
            <a:ext cx="4612243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34669" y="17689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Backpropagation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9734669" y="2014061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Calculates the error between predicted and actual outputs, then adjusts weights backward through the network to minimize this error.</a:t>
            </a:r>
            <a:endParaRPr lang="en-US" sz="850" dirty="0"/>
          </a:p>
        </p:txBody>
      </p:sp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999992A8-C11C-C474-26F9-0A1FF4157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2735461"/>
            <a:ext cx="13836730" cy="4803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34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385" y="419100"/>
            <a:ext cx="4742140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5400" dirty="0">
                <a:solidFill>
                  <a:srgbClr val="272D45"/>
                </a:solidFill>
                <a:latin typeface="Arial Black" panose="020B0A04020102020204" pitchFamily="34" charset="0"/>
                <a:ea typeface="Kanit Light" pitchFamily="34" charset="-122"/>
                <a:cs typeface="Kanit Light" pitchFamily="34" charset="-120"/>
              </a:rPr>
              <a:t>What is an Artificial Neural Network?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13385" y="1213366"/>
            <a:ext cx="13803630" cy="5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Artificial Neural Networks (ANNs) are computational models inspired by the human brain's structure and function. They are designed to recognize patterns and learn from data.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13385" y="1791408"/>
            <a:ext cx="13803630" cy="551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At their core, ANNs consist of interconnected nodes (neurons) organized in layers, processing information through these connections.</a:t>
            </a:r>
          </a:p>
          <a:p>
            <a:pPr algn="ctr"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ctr">
              <a:lnSpc>
                <a:spcPts val="1450"/>
              </a:lnSpc>
            </a:pPr>
            <a:endParaRPr lang="en-US" sz="11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algn="ctr">
              <a:lnSpc>
                <a:spcPts val="1450"/>
              </a:lnSpc>
            </a:pPr>
            <a:r>
              <a:rPr lang="en-US" sz="1400" dirty="0">
                <a:solidFill>
                  <a:srgbClr val="2C3249"/>
                </a:solidFill>
                <a:latin typeface="Arial Black" panose="020B0A04020102020204" pitchFamily="34" charset="0"/>
                <a:ea typeface="Martel Sans" pitchFamily="34" charset="-122"/>
                <a:cs typeface="Martel Sans" pitchFamily="34" charset="-120"/>
              </a:rPr>
              <a:t>Data → Machine Learning → Feature Engineering → Model Training → Predictions</a:t>
            </a:r>
          </a:p>
          <a:p>
            <a:pPr algn="ctr">
              <a:lnSpc>
                <a:spcPts val="1450"/>
              </a:lnSpc>
            </a:pPr>
            <a:r>
              <a:rPr lang="en-US" sz="1400" dirty="0">
                <a:solidFill>
                  <a:srgbClr val="2C3249"/>
                </a:solidFill>
                <a:latin typeface="Arial Black" panose="020B0A04020102020204" pitchFamily="34" charset="0"/>
                <a:ea typeface="Martel Sans" pitchFamily="34" charset="-122"/>
                <a:cs typeface="Martel Sans" pitchFamily="34" charset="-120"/>
              </a:rPr>
              <a:t>                          ↓ (Automated in Deep Learning)</a:t>
            </a:r>
          </a:p>
          <a:p>
            <a:pPr algn="ctr">
              <a:lnSpc>
                <a:spcPts val="1450"/>
              </a:lnSpc>
            </a:pPr>
            <a:r>
              <a:rPr lang="en-US" sz="1400" dirty="0">
                <a:solidFill>
                  <a:srgbClr val="2C3249"/>
                </a:solidFill>
                <a:latin typeface="Arial Black" panose="020B0A04020102020204" pitchFamily="34" charset="0"/>
                <a:ea typeface="Martel Sans" pitchFamily="34" charset="-122"/>
                <a:cs typeface="Martel Sans" pitchFamily="34" charset="-120"/>
              </a:rPr>
              <a:t>Data → Deep Learning → Neural Networks (Hidden Layers) → Predictions</a:t>
            </a:r>
          </a:p>
          <a:p>
            <a:pPr algn="ctr"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endParaRPr lang="en-US" sz="24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endParaRPr lang="en-US" sz="24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endParaRPr lang="en-US" sz="24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🔹 Machine Learning (ML)</a:t>
            </a:r>
          </a:p>
          <a:p>
            <a:pPr>
              <a:lnSpc>
                <a:spcPts val="1450"/>
              </a:lnSpc>
            </a:pPr>
            <a:endParaRPr lang="en-US" sz="24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Learns from data using algorithms (e.g., Decision Trees, SVM, Linear Regression).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Needs manual feature engineering.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Works well with small to medium datasets.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Shallow models (few layers).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🔹 Deep Learning (DL)</a:t>
            </a:r>
          </a:p>
          <a:p>
            <a:pPr>
              <a:lnSpc>
                <a:spcPts val="1450"/>
              </a:lnSpc>
            </a:pPr>
            <a:endParaRPr lang="en-US" sz="24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Subset of ML based on Artificial Neural Networks.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Automatically extracts features from raw data.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Requires large datasets + high computing power (GPUs).</a:t>
            </a:r>
          </a:p>
          <a:p>
            <a:pPr>
              <a:lnSpc>
                <a:spcPts val="1450"/>
              </a:lnSpc>
            </a:pPr>
            <a:endParaRPr lang="en-US" sz="130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>
              <a:lnSpc>
                <a:spcPts val="1450"/>
              </a:lnSpc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Multiple hidden layers (deep models) → better accuracy in complex tasks.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5B7CB137-60B9-135B-8DA9-F802D7EFD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814009"/>
            <a:ext cx="6689558" cy="34891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22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ANN Architecture: Layers of Intelligence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671" y="8564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ANNs are structured into distinct layers, each playing a crucial role in processing information.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1205389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412075" y="121717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25423" y="1670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Input Layer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25423" y="1915835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Receives raw data (e.g., pixel values, sensor readings). Each node represents an input feature.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5046821" y="1201936"/>
            <a:ext cx="4536638" cy="1205389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062061" y="121717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175409" y="1670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Hidden Layers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175409" y="1915835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 complex computations and feature extraction. There can be multiple hidden layers, increasing model complexity.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9696807" y="1201936"/>
            <a:ext cx="4536638" cy="1205389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712047" y="121717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FEC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825395" y="1670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Output Layer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825395" y="1915835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Provides the final result of the network (e.g., classification, prediction). The number of nodes depends on the task.</a:t>
            </a:r>
            <a:endParaRPr lang="en-US" sz="85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172A091-6DA4-147D-3300-ED4534987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94" y="2765822"/>
            <a:ext cx="1382137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83B6C0-1B52-2F07-4762-07EC0D7D3E61}"/>
              </a:ext>
            </a:extLst>
          </p:cNvPr>
          <p:cNvSpPr txBox="1"/>
          <p:nvPr/>
        </p:nvSpPr>
        <p:spPr>
          <a:xfrm>
            <a:off x="360947" y="224818"/>
            <a:ext cx="1399272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Components of a Neural Network</a:t>
            </a:r>
          </a:p>
          <a:p>
            <a:r>
              <a:rPr lang="en-US" b="1" dirty="0"/>
              <a:t>🔹 Weights (W)</a:t>
            </a:r>
          </a:p>
          <a:p>
            <a:r>
              <a:rPr lang="en-US" dirty="0"/>
              <a:t>Control the importance of each input.</a:t>
            </a:r>
          </a:p>
          <a:p>
            <a:r>
              <a:rPr lang="en-US" dirty="0"/>
              <a:t>Larger weight → stronger influence on output.</a:t>
            </a:r>
          </a:p>
          <a:p>
            <a:r>
              <a:rPr lang="en-US" b="1" dirty="0"/>
              <a:t>🔹 Bias (b)</a:t>
            </a:r>
          </a:p>
          <a:p>
            <a:r>
              <a:rPr lang="en-US" dirty="0"/>
              <a:t>Shifts the output curve up or down.</a:t>
            </a:r>
          </a:p>
          <a:p>
            <a:r>
              <a:rPr lang="en-US" dirty="0"/>
              <a:t>Makes the model more flexible.</a:t>
            </a:r>
          </a:p>
          <a:p>
            <a:r>
              <a:rPr lang="en-US" b="1" dirty="0"/>
              <a:t>🔹 Activation Function (σ)</a:t>
            </a:r>
          </a:p>
          <a:p>
            <a:r>
              <a:rPr lang="en-US" dirty="0"/>
              <a:t>Decides if a neuron should activate.</a:t>
            </a:r>
          </a:p>
          <a:p>
            <a:r>
              <a:rPr lang="en-US" dirty="0"/>
              <a:t>Adds </a:t>
            </a:r>
            <a:r>
              <a:rPr lang="en-US" b="1" dirty="0"/>
              <a:t>non-linearity</a:t>
            </a:r>
            <a:r>
              <a:rPr lang="en-US" dirty="0"/>
              <a:t> so the model can learn complex patterns.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2F91940-737F-7011-93D1-E18068D0B06A}"/>
              </a:ext>
            </a:extLst>
          </p:cNvPr>
          <p:cNvSpPr/>
          <p:nvPr/>
        </p:nvSpPr>
        <p:spPr>
          <a:xfrm>
            <a:off x="6990347" y="409074"/>
            <a:ext cx="4271210" cy="239428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B40A-CDF9-E1D8-2937-5A0F21F1AD06}"/>
              </a:ext>
            </a:extLst>
          </p:cNvPr>
          <p:cNvSpPr txBox="1"/>
          <p:nvPr/>
        </p:nvSpPr>
        <p:spPr>
          <a:xfrm>
            <a:off x="7916779" y="710477"/>
            <a:ext cx="241834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Z=W.X + b</a:t>
            </a:r>
          </a:p>
          <a:p>
            <a:pPr algn="ctr"/>
            <a:r>
              <a:rPr lang="en-US" sz="2800" dirty="0">
                <a:solidFill>
                  <a:schemeClr val="bg2"/>
                </a:solidFill>
              </a:rPr>
              <a:t>Output=</a:t>
            </a:r>
            <a:r>
              <a:rPr lang="el-GR" sz="2800" dirty="0">
                <a:solidFill>
                  <a:schemeClr val="bg2"/>
                </a:solidFill>
              </a:rPr>
              <a:t>σ</a:t>
            </a:r>
            <a:r>
              <a:rPr lang="en-US" sz="2800" dirty="0">
                <a:solidFill>
                  <a:schemeClr val="bg2"/>
                </a:solidFill>
              </a:rPr>
              <a:t>(z)…</a:t>
            </a:r>
          </a:p>
          <a:p>
            <a:pPr algn="ctr"/>
            <a:r>
              <a:rPr lang="el-GR" sz="2800" dirty="0">
                <a:solidFill>
                  <a:schemeClr val="bg2"/>
                </a:solidFill>
              </a:rPr>
              <a:t>σ</a:t>
            </a:r>
            <a:r>
              <a:rPr lang="en-US" sz="2800" dirty="0">
                <a:solidFill>
                  <a:schemeClr val="bg2"/>
                </a:solidFill>
              </a:rPr>
              <a:t>(W.X + b)</a:t>
            </a:r>
            <a:endParaRPr lang="en-US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A graph of a function">
            <a:extLst>
              <a:ext uri="{FF2B5EF4-FFF2-40B4-BE49-F238E27FC236}">
                <a16:creationId xmlns:a16="http://schemas.microsoft.com/office/drawing/2014/main" id="{F5BF820E-4533-8281-C8AE-7B2278C7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0" y="3104761"/>
            <a:ext cx="9931567" cy="48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3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Generated image">
            <a:extLst>
              <a:ext uri="{FF2B5EF4-FFF2-40B4-BE49-F238E27FC236}">
                <a16:creationId xmlns:a16="http://schemas.microsoft.com/office/drawing/2014/main" id="{70478196-B03A-719E-3BBF-1A5FE6891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11315700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6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6300143B-9644-6470-5D37-C7CC996B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8" y="0"/>
            <a:ext cx="6958064" cy="4776537"/>
          </a:xfrm>
          <a:prstGeom prst="rect">
            <a:avLst/>
          </a:prstGeom>
        </p:spPr>
      </p:pic>
      <p:pic>
        <p:nvPicPr>
          <p:cNvPr id="5" name="Picture 4" descr="A diagram of a softmax function&#10;&#10;AI-generated content may be incorrect.">
            <a:extLst>
              <a:ext uri="{FF2B5EF4-FFF2-40B4-BE49-F238E27FC236}">
                <a16:creationId xmlns:a16="http://schemas.microsoft.com/office/drawing/2014/main" id="{D4519B83-692F-B0CC-A38F-7FB49E9E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79" y="1"/>
            <a:ext cx="7170821" cy="4523874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EFB8DF55-0C15-B447-75D8-D85E88FA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8" y="4776537"/>
            <a:ext cx="14417642" cy="345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3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418"/>
            <a:ext cx="8271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Real-World Applications of ANNs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5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Neural networks power many transformative technologies we use daily.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599849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599849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599849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599849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5866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 Recognition: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Facial recognition, object detection, medical imaging analysis.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63088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Natural Language Processing (NLP):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Language translation, spam detection, sentiment analysis.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93790" y="6751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Self-Driving Cars: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Perception, navigation, decision-making.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7193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Healthcare: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Disease diagnosis, drug discovery, personalized medicine.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608" y="749141"/>
            <a:ext cx="7794784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 &amp; The Future of ANNs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963692" y="2459950"/>
            <a:ext cx="750570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"Artificial neural networks are not just a technology; they are a paradigm shift in how we approach problem-solving and intelligence."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608" y="2243138"/>
            <a:ext cx="22860" cy="1050369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74608" y="3582591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4608" y="4172902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ANNs are inspired by the brain, capable of learning complex patterns.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4608" y="4548664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Composed of layers (input, hidden, output) processing data through forward propagation and backpropagation.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4608" y="523279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Underpin a vast array of modern AI applications from vision to language.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4608" y="5830253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Future: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74608" y="6420564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Continuous advancements in efficiency, scale, and interpretability.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4608" y="6796326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Integration into nearly every aspect of daily life and industry.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4608" y="717208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Pushing boundaries towards more general and human-like AI.</a:t>
            </a:r>
            <a:endParaRPr lang="en-US" sz="1500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6000D-145B-EC5B-DC07-36C9B953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0"/>
            <a:ext cx="143657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F8C04-56F7-DDA3-8970-8EB69964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193A06-79ED-9CD8-F045-498F631038FB}"/>
              </a:ext>
            </a:extLst>
          </p:cNvPr>
          <p:cNvSpPr/>
          <p:nvPr/>
        </p:nvSpPr>
        <p:spPr>
          <a:xfrm>
            <a:off x="674608" y="749141"/>
            <a:ext cx="7794784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 &amp; The Future of ANNs</a:t>
            </a:r>
            <a:endParaRPr lang="en-US" sz="3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94B208D-D05C-3229-5996-C06CC016F225}"/>
              </a:ext>
            </a:extLst>
          </p:cNvPr>
          <p:cNvSpPr/>
          <p:nvPr/>
        </p:nvSpPr>
        <p:spPr>
          <a:xfrm>
            <a:off x="963692" y="2459950"/>
            <a:ext cx="750570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"Artificial neural networks are not just a technology; they are a paradigm shift in how we approach problem-solving and intelligence."</a:t>
            </a:r>
            <a:endParaRPr lang="en-US" sz="15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7D2AEDE-D0C0-354D-85C9-8A78923CE5CB}"/>
              </a:ext>
            </a:extLst>
          </p:cNvPr>
          <p:cNvSpPr/>
          <p:nvPr/>
        </p:nvSpPr>
        <p:spPr>
          <a:xfrm>
            <a:off x="674608" y="2243138"/>
            <a:ext cx="22860" cy="1050369"/>
          </a:xfrm>
          <a:prstGeom prst="rect">
            <a:avLst/>
          </a:prstGeom>
          <a:solidFill>
            <a:srgbClr val="43706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AF9E51E-C948-32B4-01D1-409D7D1DE4D2}"/>
              </a:ext>
            </a:extLst>
          </p:cNvPr>
          <p:cNvSpPr/>
          <p:nvPr/>
        </p:nvSpPr>
        <p:spPr>
          <a:xfrm>
            <a:off x="674608" y="3582591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Takeaways:</a:t>
            </a: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3934854-80E2-E3EE-A34E-A341FF3ABB87}"/>
              </a:ext>
            </a:extLst>
          </p:cNvPr>
          <p:cNvSpPr/>
          <p:nvPr/>
        </p:nvSpPr>
        <p:spPr>
          <a:xfrm>
            <a:off x="674608" y="4172902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ANNs are inspired by the brain, capable of learning complex patterns.</a:t>
            </a:r>
            <a:endParaRPr lang="en-US" sz="1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6AF7D09-08FA-844C-7FC5-65FF44F2A710}"/>
              </a:ext>
            </a:extLst>
          </p:cNvPr>
          <p:cNvSpPr/>
          <p:nvPr/>
        </p:nvSpPr>
        <p:spPr>
          <a:xfrm>
            <a:off x="674608" y="4548664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Composed of layers (input, hidden, output) processing data through forward propagation and backpropagation.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E59C1C9-6F82-6823-D900-79D8155E13A0}"/>
              </a:ext>
            </a:extLst>
          </p:cNvPr>
          <p:cNvSpPr/>
          <p:nvPr/>
        </p:nvSpPr>
        <p:spPr>
          <a:xfrm>
            <a:off x="674608" y="523279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Underpin a vast array of modern AI applications from vision to language.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D7988E2-D633-1A35-2D1A-04642F36C28D}"/>
              </a:ext>
            </a:extLst>
          </p:cNvPr>
          <p:cNvSpPr/>
          <p:nvPr/>
        </p:nvSpPr>
        <p:spPr>
          <a:xfrm>
            <a:off x="674608" y="5830253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Future: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CBD8472-9024-30BA-DD51-A22465F4A9C5}"/>
              </a:ext>
            </a:extLst>
          </p:cNvPr>
          <p:cNvSpPr/>
          <p:nvPr/>
        </p:nvSpPr>
        <p:spPr>
          <a:xfrm>
            <a:off x="674608" y="6420564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Continuous advancements in efficiency, scale, and interpretability.</a:t>
            </a:r>
            <a:endParaRPr lang="en-US" sz="15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674FC6D-67E8-2A21-4D7A-7FED84151C11}"/>
              </a:ext>
            </a:extLst>
          </p:cNvPr>
          <p:cNvSpPr/>
          <p:nvPr/>
        </p:nvSpPr>
        <p:spPr>
          <a:xfrm>
            <a:off x="674608" y="6796326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Integration into nearly every aspect of daily life and industry.</a:t>
            </a:r>
            <a:endParaRPr lang="en-US" sz="15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0EC2898-B226-8BD5-5568-C2DA7748FD07}"/>
              </a:ext>
            </a:extLst>
          </p:cNvPr>
          <p:cNvSpPr/>
          <p:nvPr/>
        </p:nvSpPr>
        <p:spPr>
          <a:xfrm>
            <a:off x="674608" y="7172087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Pushing boundaries towards more general and human-like AI.</a:t>
            </a:r>
            <a:endParaRPr lang="en-US" sz="1500" dirty="0"/>
          </a:p>
        </p:txBody>
      </p:sp>
      <p:pic>
        <p:nvPicPr>
          <p:cNvPr id="17" name="Picture 16" descr="A computer generated image of a grid&#10;&#10;AI-generated content may be incorrect.">
            <a:extLst>
              <a:ext uri="{FF2B5EF4-FFF2-40B4-BE49-F238E27FC236}">
                <a16:creationId xmlns:a16="http://schemas.microsoft.com/office/drawing/2014/main" id="{3B737A7B-7AEE-97C7-A69C-7CFE66F4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3" y="84835"/>
            <a:ext cx="7026117" cy="3915287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04EAA6-3F23-C276-7F9A-8A19AD8C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" y="4229478"/>
            <a:ext cx="7026117" cy="3915287"/>
          </a:xfrm>
          <a:prstGeom prst="rect">
            <a:avLst/>
          </a:prstGeom>
        </p:spPr>
      </p:pic>
      <p:pic>
        <p:nvPicPr>
          <p:cNvPr id="14" name="Picture 1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1FA032-1FDE-38CB-83A0-17724FAB3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452" y="79890"/>
            <a:ext cx="7117863" cy="39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461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</TotalTime>
  <Words>860</Words>
  <Application>Microsoft Office PowerPoint</Application>
  <PresentationFormat>Custom</PresentationFormat>
  <Paragraphs>120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madesh selvi</cp:lastModifiedBy>
  <cp:revision>6</cp:revision>
  <dcterms:created xsi:type="dcterms:W3CDTF">2025-08-18T13:29:29Z</dcterms:created>
  <dcterms:modified xsi:type="dcterms:W3CDTF">2025-08-20T05:33:44Z</dcterms:modified>
</cp:coreProperties>
</file>